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56" r:id="rId3"/>
    <p:sldId id="318" r:id="rId4"/>
    <p:sldId id="273" r:id="rId5"/>
    <p:sldId id="348" r:id="rId6"/>
    <p:sldId id="322" r:id="rId7"/>
    <p:sldId id="357" r:id="rId8"/>
    <p:sldId id="356" r:id="rId9"/>
    <p:sldId id="350" r:id="rId10"/>
    <p:sldId id="351" r:id="rId11"/>
    <p:sldId id="349" r:id="rId12"/>
    <p:sldId id="325" r:id="rId13"/>
    <p:sldId id="358" r:id="rId14"/>
    <p:sldId id="359" r:id="rId15"/>
    <p:sldId id="360" r:id="rId16"/>
    <p:sldId id="353" r:id="rId17"/>
  </p:sldIdLst>
  <p:sldSz cx="9144000" cy="6858000" type="screen4x3"/>
  <p:notesSz cx="10018713" cy="68881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3784" autoAdjust="0"/>
  </p:normalViewPr>
  <p:slideViewPr>
    <p:cSldViewPr snapToGrid="0">
      <p:cViewPr varScale="1">
        <p:scale>
          <a:sx n="82" d="100"/>
          <a:sy n="82" d="100"/>
        </p:scale>
        <p:origin x="1339" y="62"/>
      </p:cViewPr>
      <p:guideLst/>
    </p:cSldViewPr>
  </p:slideViewPr>
  <p:outlineViewPr>
    <p:cViewPr>
      <p:scale>
        <a:sx n="33" d="100"/>
        <a:sy n="33" d="100"/>
      </p:scale>
      <p:origin x="0" y="-45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7" d="100"/>
        <a:sy n="67" d="100"/>
      </p:scale>
      <p:origin x="0" y="-260"/>
    </p:cViewPr>
  </p:sorterViewPr>
  <p:notesViewPr>
    <p:cSldViewPr snapToGrid="0">
      <p:cViewPr varScale="1">
        <p:scale>
          <a:sx n="67" d="100"/>
          <a:sy n="67" d="100"/>
        </p:scale>
        <p:origin x="168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41443" cy="345604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74953" y="1"/>
            <a:ext cx="4341443" cy="345604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FDF85AD-44F0-4763-8AB5-0956C94D5B2A}" type="datetimeFigureOut">
              <a:rPr lang="de-CH" smtClean="0"/>
              <a:t>02.11.2023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542560"/>
            <a:ext cx="4341443" cy="345603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74953" y="6542560"/>
            <a:ext cx="4341443" cy="345603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384B93B5-6E5F-4ED6-A4C6-2C1E81DBE5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17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41443" cy="345604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4953" y="1"/>
            <a:ext cx="4341443" cy="345604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81F85CE6-BEC7-48B2-8045-487564F7E338}" type="datetimeFigureOut">
              <a:rPr lang="de-CH" smtClean="0"/>
              <a:t>02.11.2023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59163" y="860425"/>
            <a:ext cx="310038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542560"/>
            <a:ext cx="4341443" cy="345603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4953" y="6542560"/>
            <a:ext cx="4341443" cy="345603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CF5C1CB6-A156-42FD-83FB-BE830B726BB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053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312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9871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2149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187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8437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8315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218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630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3445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3148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1788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0784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013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4201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59163" y="860425"/>
            <a:ext cx="3100387" cy="2325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1CB6-A156-42FD-83FB-BE830B726BB1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066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7271F35-40DE-44F7-BEF3-6B02B60BD27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8092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971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175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E6096B78-36EF-4A4B-9ACC-B9D34ED5CD56}"/>
              </a:ext>
            </a:extLst>
          </p:cNvPr>
          <p:cNvSpPr/>
          <p:nvPr userDrawn="1"/>
        </p:nvSpPr>
        <p:spPr>
          <a:xfrm>
            <a:off x="0" y="494420"/>
            <a:ext cx="9144000" cy="6363579"/>
          </a:xfrm>
          <a:custGeom>
            <a:avLst/>
            <a:gdLst>
              <a:gd name="connsiteX0" fmla="*/ 0 w 9144000"/>
              <a:gd name="connsiteY0" fmla="*/ 0 h 6363579"/>
              <a:gd name="connsiteX1" fmla="*/ 9144000 w 9144000"/>
              <a:gd name="connsiteY1" fmla="*/ 3267955 h 6363579"/>
              <a:gd name="connsiteX2" fmla="*/ 9144000 w 9144000"/>
              <a:gd name="connsiteY2" fmla="*/ 6363579 h 6363579"/>
              <a:gd name="connsiteX3" fmla="*/ 0 w 9144000"/>
              <a:gd name="connsiteY3" fmla="*/ 6363579 h 636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6363579">
                <a:moveTo>
                  <a:pt x="0" y="0"/>
                </a:moveTo>
                <a:lnTo>
                  <a:pt x="9144000" y="3267955"/>
                </a:lnTo>
                <a:lnTo>
                  <a:pt x="9144000" y="6363579"/>
                </a:lnTo>
                <a:lnTo>
                  <a:pt x="0" y="6363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E5B4FD90-E3DF-4609-8C6E-56AE19B5B721}"/>
              </a:ext>
            </a:extLst>
          </p:cNvPr>
          <p:cNvSpPr/>
          <p:nvPr userDrawn="1"/>
        </p:nvSpPr>
        <p:spPr>
          <a:xfrm rot="10800000">
            <a:off x="0" y="-1"/>
            <a:ext cx="9144000" cy="3762374"/>
          </a:xfrm>
          <a:custGeom>
            <a:avLst/>
            <a:gdLst>
              <a:gd name="connsiteX0" fmla="*/ 9144000 w 9144000"/>
              <a:gd name="connsiteY0" fmla="*/ 3762374 h 3762374"/>
              <a:gd name="connsiteX1" fmla="*/ 0 w 9144000"/>
              <a:gd name="connsiteY1" fmla="*/ 3762374 h 3762374"/>
              <a:gd name="connsiteX2" fmla="*/ 0 w 9144000"/>
              <a:gd name="connsiteY2" fmla="*/ 0 h 3762374"/>
              <a:gd name="connsiteX3" fmla="*/ 9144000 w 9144000"/>
              <a:gd name="connsiteY3" fmla="*/ 3267955 h 376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3762374">
                <a:moveTo>
                  <a:pt x="9144000" y="3762374"/>
                </a:moveTo>
                <a:lnTo>
                  <a:pt x="0" y="3762374"/>
                </a:lnTo>
                <a:lnTo>
                  <a:pt x="0" y="0"/>
                </a:lnTo>
                <a:lnTo>
                  <a:pt x="9144000" y="326795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7" name="Rechtwinkliges Dreieck 16">
            <a:extLst>
              <a:ext uri="{FF2B5EF4-FFF2-40B4-BE49-F238E27FC236}">
                <a16:creationId xmlns:a16="http://schemas.microsoft.com/office/drawing/2014/main" id="{1E213199-A045-463F-B2C8-34B2F3E7C4C2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E8557CB7-0E94-40E3-A9EC-5B515F9591D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9" y="2784764"/>
            <a:ext cx="6553224" cy="1330036"/>
          </a:xfrm>
        </p:spPr>
        <p:txBody>
          <a:bodyPr anchor="t"/>
          <a:lstStyle>
            <a:lvl1pPr algn="l">
              <a:defRPr sz="2800" b="0" spc="0" baseline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089" y="4364966"/>
            <a:ext cx="5545111" cy="1728329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Vorname Name, Funktion</a:t>
            </a:r>
            <a:br>
              <a:rPr lang="de-DE" dirty="0"/>
            </a:br>
            <a:r>
              <a:rPr lang="de-DE" dirty="0"/>
              <a:t>Ort, XX.XX.20XX</a:t>
            </a:r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089D644-6506-4091-B2AF-AC618416B0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26" y="5518010"/>
            <a:ext cx="3311997" cy="106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9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dun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A797FFFC-1431-44D4-8083-39EA5804081B}"/>
              </a:ext>
            </a:extLst>
          </p:cNvPr>
          <p:cNvSpPr/>
          <p:nvPr userDrawn="1"/>
        </p:nvSpPr>
        <p:spPr>
          <a:xfrm>
            <a:off x="250825" y="260350"/>
            <a:ext cx="8642350" cy="633730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8" y="3140968"/>
            <a:ext cx="7273303" cy="1656184"/>
          </a:xfrm>
        </p:spPr>
        <p:txBody>
          <a:bodyPr anchor="t"/>
          <a:lstStyle>
            <a:lvl1pPr algn="l">
              <a:defRPr sz="2400" b="0" spc="0" baseline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25" name="Rechtwinkliges Dreieck 24">
            <a:extLst>
              <a:ext uri="{FF2B5EF4-FFF2-40B4-BE49-F238E27FC236}">
                <a16:creationId xmlns:a16="http://schemas.microsoft.com/office/drawing/2014/main" id="{7CA249BC-2D51-423C-842D-E32DEEDA0F50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C5B6249B-2D1B-48FE-BBEF-E03919D7A6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76C8180-F45E-4FBA-83BB-E7F7948AB7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26" y="5518010"/>
            <a:ext cx="3311997" cy="106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65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801813"/>
            <a:ext cx="8064698" cy="414746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DE1B-1972-42C4-AA3B-C9276F4BB5D3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A062AD7-A0C8-48E8-B9EA-959AAA4E1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4525" y="5517232"/>
            <a:ext cx="2879725" cy="575593"/>
          </a:xfrm>
        </p:spPr>
        <p:txBody>
          <a:bodyPr anchor="b"/>
          <a:lstStyle>
            <a:lvl1pPr algn="r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Zwei oder dreizeilige Quellen angaben bearbeiten</a:t>
            </a:r>
          </a:p>
        </p:txBody>
      </p:sp>
    </p:spTree>
    <p:extLst>
      <p:ext uri="{BB962C8B-B14F-4D97-AF65-F5344CB8AC3E}">
        <p14:creationId xmlns:p14="http://schemas.microsoft.com/office/powerpoint/2010/main" val="756631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801813"/>
            <a:ext cx="3888234" cy="43751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0855-9D3D-434C-96B0-CF7A6AE78785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DA1B590-C692-400C-A517-A1C19BA3F09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6018" y="1801813"/>
            <a:ext cx="3888234" cy="43751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74049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itel und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908720"/>
            <a:ext cx="3888234" cy="720080"/>
          </a:xfrm>
        </p:spPr>
        <p:txBody>
          <a:bodyPr/>
          <a:lstStyle/>
          <a:p>
            <a:r>
              <a:rPr lang="de-DE" dirty="0"/>
              <a:t>Titelmasterformat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801813"/>
            <a:ext cx="3888234" cy="43751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6E0-015E-45B7-B5CA-E6F435BB2129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DA1B590-C692-400C-A517-A1C19BA3F09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6018" y="1801813"/>
            <a:ext cx="3888234" cy="43751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17AD727-579B-4B41-9682-86C9E8B0BA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6463" y="908051"/>
            <a:ext cx="3887787" cy="720080"/>
          </a:xfrm>
        </p:spPr>
        <p:txBody>
          <a:bodyPr anchor="b"/>
          <a:lstStyle>
            <a:lvl1pPr>
              <a:defRPr sz="2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Titelmasterformat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73542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C8446EB-5B0D-45D8-8C12-86205D831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19250" y="1883121"/>
            <a:ext cx="5761038" cy="2409479"/>
          </a:xfrm>
        </p:spPr>
        <p:txBody>
          <a:bodyPr/>
          <a:lstStyle>
            <a:lvl1pPr>
              <a:defRPr sz="2400" spc="3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5A7BECEE-12BC-4751-9FEC-8744A53B80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9250" y="4445001"/>
            <a:ext cx="5761038" cy="496167"/>
          </a:xfrm>
        </p:spPr>
        <p:txBody>
          <a:bodyPr/>
          <a:lstStyle>
            <a:lvl1pPr>
              <a:defRPr sz="1800" spc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18B90963-9E2E-47AA-AAA2-642FA987AF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6176" y="3068961"/>
            <a:ext cx="1584176" cy="1656184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122394E-1CB5-4248-B47A-DB7E9DFF683A}"/>
              </a:ext>
            </a:extLst>
          </p:cNvPr>
          <p:cNvCxnSpPr>
            <a:cxnSpLocks/>
          </p:cNvCxnSpPr>
          <p:nvPr userDrawn="1"/>
        </p:nvCxnSpPr>
        <p:spPr>
          <a:xfrm>
            <a:off x="7380288" y="1801813"/>
            <a:ext cx="0" cy="1483171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140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3D53C068-C5B4-405B-9AF7-1557954FCDEC}"/>
              </a:ext>
            </a:extLst>
          </p:cNvPr>
          <p:cNvSpPr/>
          <p:nvPr userDrawn="1"/>
        </p:nvSpPr>
        <p:spPr>
          <a:xfrm>
            <a:off x="0" y="1127239"/>
            <a:ext cx="9144000" cy="5730760"/>
          </a:xfrm>
          <a:custGeom>
            <a:avLst/>
            <a:gdLst>
              <a:gd name="connsiteX0" fmla="*/ 0 w 9144000"/>
              <a:gd name="connsiteY0" fmla="*/ 0 h 5730760"/>
              <a:gd name="connsiteX1" fmla="*/ 9144000 w 9144000"/>
              <a:gd name="connsiteY1" fmla="*/ 3237864 h 5730760"/>
              <a:gd name="connsiteX2" fmla="*/ 9144000 w 9144000"/>
              <a:gd name="connsiteY2" fmla="*/ 5730760 h 5730760"/>
              <a:gd name="connsiteX3" fmla="*/ 0 w 9144000"/>
              <a:gd name="connsiteY3" fmla="*/ 5730760 h 573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5730760">
                <a:moveTo>
                  <a:pt x="0" y="0"/>
                </a:moveTo>
                <a:lnTo>
                  <a:pt x="9144000" y="3237864"/>
                </a:lnTo>
                <a:lnTo>
                  <a:pt x="9144000" y="5730760"/>
                </a:lnTo>
                <a:lnTo>
                  <a:pt x="0" y="57307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841B1621-E6F2-4005-BBB6-F829B40514EF}"/>
              </a:ext>
            </a:extLst>
          </p:cNvPr>
          <p:cNvSpPr/>
          <p:nvPr userDrawn="1"/>
        </p:nvSpPr>
        <p:spPr>
          <a:xfrm rot="10800000">
            <a:off x="-1" y="0"/>
            <a:ext cx="9144001" cy="4365103"/>
          </a:xfrm>
          <a:custGeom>
            <a:avLst/>
            <a:gdLst>
              <a:gd name="connsiteX0" fmla="*/ 9144001 w 9144001"/>
              <a:gd name="connsiteY0" fmla="*/ 4365103 h 4365103"/>
              <a:gd name="connsiteX1" fmla="*/ 0 w 9144001"/>
              <a:gd name="connsiteY1" fmla="*/ 4365103 h 4365103"/>
              <a:gd name="connsiteX2" fmla="*/ 0 w 9144001"/>
              <a:gd name="connsiteY2" fmla="*/ 0 h 4365103"/>
              <a:gd name="connsiteX3" fmla="*/ 9144001 w 9144001"/>
              <a:gd name="connsiteY3" fmla="*/ 3237864 h 436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1" h="4365103">
                <a:moveTo>
                  <a:pt x="9144001" y="4365103"/>
                </a:moveTo>
                <a:lnTo>
                  <a:pt x="0" y="4365103"/>
                </a:lnTo>
                <a:lnTo>
                  <a:pt x="0" y="0"/>
                </a:lnTo>
                <a:lnTo>
                  <a:pt x="9144001" y="323786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F03BE10-8447-4C22-AA4D-5C0440776FC2}"/>
              </a:ext>
            </a:extLst>
          </p:cNvPr>
          <p:cNvSpPr/>
          <p:nvPr userDrawn="1"/>
        </p:nvSpPr>
        <p:spPr>
          <a:xfrm>
            <a:off x="715962" y="709612"/>
            <a:ext cx="7704137" cy="543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0" name="Rechtwinkliges Dreieck 9">
            <a:extLst>
              <a:ext uri="{FF2B5EF4-FFF2-40B4-BE49-F238E27FC236}">
                <a16:creationId xmlns:a16="http://schemas.microsoft.com/office/drawing/2014/main" id="{6C90CC43-FAF9-44A6-BA18-C0AB417434C5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DC788E3F-D132-49C6-9EC9-8F5CE5BBA01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200800" cy="648072"/>
          </a:xfrm>
        </p:spPr>
        <p:txBody>
          <a:bodyPr/>
          <a:lstStyle>
            <a:lvl1pPr>
              <a:defRPr spc="0" baseline="0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801813"/>
            <a:ext cx="7200800" cy="40034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91425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2018923"/>
            <a:ext cx="3888234" cy="41580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3333-CD92-49C2-850F-72AD97E956D3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1E74F49-9A7D-439B-9253-BEA4FAB53D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2363" y="2019300"/>
            <a:ext cx="3671887" cy="4079875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9A1DA716-2ED2-48DF-9DC0-AA42308B2A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32363" y="6183516"/>
            <a:ext cx="3671887" cy="141083"/>
          </a:xfrm>
        </p:spPr>
        <p:txBody>
          <a:bodyPr/>
          <a:lstStyle>
            <a:lvl1pPr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</p:spTree>
    <p:extLst>
      <p:ext uri="{BB962C8B-B14F-4D97-AF65-F5344CB8AC3E}">
        <p14:creationId xmlns:p14="http://schemas.microsoft.com/office/powerpoint/2010/main" val="41111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7271F35-40DE-44F7-BEF3-6B02B60BD27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18342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4AF7-B6AF-4D48-89B7-98B902CCB7FA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031F2208-77F6-4ABF-B361-0887DF9B4F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260350"/>
            <a:ext cx="4177161" cy="6337300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76E7BDF9-35F7-496D-8253-9176DD960C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5819" y="5949280"/>
            <a:ext cx="3888432" cy="397613"/>
          </a:xfrm>
        </p:spPr>
        <p:txBody>
          <a:bodyPr/>
          <a:lstStyle>
            <a:lvl1pPr algn="l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03A802F5-EF73-4273-AB55-0062A05D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016" y="908720"/>
            <a:ext cx="3888432" cy="72008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07B6BF6-A79F-48FB-A2E4-5F3551094A5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716018" y="1801813"/>
            <a:ext cx="3888234" cy="408636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7221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link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6016" y="1294647"/>
            <a:ext cx="3888234" cy="459352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CDD7-9CAD-4C0E-8C4A-F2D48E873546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031F2208-77F6-4ABF-B361-0887DF9B4F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268760"/>
            <a:ext cx="3888236" cy="4608512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76E7BDF9-35F7-496D-8253-9176DD960C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949280"/>
            <a:ext cx="8064501" cy="397613"/>
          </a:xfrm>
        </p:spPr>
        <p:txBody>
          <a:bodyPr/>
          <a:lstStyle>
            <a:lvl1pPr algn="l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</p:spTree>
    <p:extLst>
      <p:ext uri="{BB962C8B-B14F-4D97-AF65-F5344CB8AC3E}">
        <p14:creationId xmlns:p14="http://schemas.microsoft.com/office/powerpoint/2010/main" val="1288398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9738-F654-4320-9AF5-6C35424536C4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1E74F49-9A7D-439B-9253-BEA4FAB53D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268760"/>
            <a:ext cx="3888236" cy="4608512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9A1DA716-2ED2-48DF-9DC0-AA42308B2A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949280"/>
            <a:ext cx="8064501" cy="397613"/>
          </a:xfrm>
        </p:spPr>
        <p:txBody>
          <a:bodyPr/>
          <a:lstStyle>
            <a:lvl1pPr algn="r">
              <a:defRPr sz="1200"/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10" name="Bildplatzhalter 10">
            <a:extLst>
              <a:ext uri="{FF2B5EF4-FFF2-40B4-BE49-F238E27FC236}">
                <a16:creationId xmlns:a16="http://schemas.microsoft.com/office/drawing/2014/main" id="{9B4E3621-AB32-4279-91D9-228B36A3C2B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16014" y="1268760"/>
            <a:ext cx="3888236" cy="4608512"/>
          </a:xfrm>
          <a:solidFill>
            <a:schemeClr val="bg1">
              <a:lumMod val="85000"/>
            </a:schemeClr>
          </a:solidFill>
        </p:spPr>
        <p:txBody>
          <a:bodyPr lIns="72000" tIns="756000" rIns="72000" bIns="72000" anchor="ctr" anchorCtr="0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9117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>
            <a:extLst>
              <a:ext uri="{FF2B5EF4-FFF2-40B4-BE49-F238E27FC236}">
                <a16:creationId xmlns:a16="http://schemas.microsoft.com/office/drawing/2014/main" id="{4F0DA7AC-480D-48A5-8698-628BD6E38814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28EDA63B-DB8D-41C7-B86D-8909A4F922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260350"/>
            <a:ext cx="8642350" cy="633730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" tIns="756000" rIns="72000" bIns="72000" anchor="ctr" anchorCtr="0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7DE5F44E-C99D-43F7-8815-2D1D30B52E1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29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A797FFFC-1431-44D4-8083-39EA5804081B}"/>
              </a:ext>
            </a:extLst>
          </p:cNvPr>
          <p:cNvSpPr/>
          <p:nvPr userDrawn="1"/>
        </p:nvSpPr>
        <p:spPr>
          <a:xfrm>
            <a:off x="250824" y="260350"/>
            <a:ext cx="8753037" cy="6409010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350" h="6337300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5938510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7088" y="2810107"/>
            <a:ext cx="7489328" cy="1987045"/>
          </a:xfrm>
        </p:spPr>
        <p:txBody>
          <a:bodyPr anchor="t"/>
          <a:lstStyle>
            <a:lvl1pPr algn="ctr">
              <a:defRPr sz="2800" b="0" spc="300" baseline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Vielen Dank </a:t>
            </a:r>
            <a:br>
              <a:rPr lang="de-DE" dirty="0"/>
            </a:br>
            <a:r>
              <a:rPr lang="de-DE" dirty="0"/>
              <a:t>bearbeiten</a:t>
            </a:r>
            <a:endParaRPr lang="de-CH" dirty="0"/>
          </a:p>
        </p:txBody>
      </p:sp>
      <p:sp>
        <p:nvSpPr>
          <p:cNvPr id="25" name="Rechtwinkliges Dreieck 24">
            <a:extLst>
              <a:ext uri="{FF2B5EF4-FFF2-40B4-BE49-F238E27FC236}">
                <a16:creationId xmlns:a16="http://schemas.microsoft.com/office/drawing/2014/main" id="{7CA249BC-2D51-423C-842D-E32DEEDA0F50}"/>
              </a:ext>
            </a:extLst>
          </p:cNvPr>
          <p:cNvSpPr/>
          <p:nvPr userDrawn="1"/>
        </p:nvSpPr>
        <p:spPr>
          <a:xfrm rot="16200000">
            <a:off x="4905375" y="2619374"/>
            <a:ext cx="5372099" cy="310514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47290" y="6363230"/>
            <a:ext cx="900000" cy="89539"/>
          </a:xfrm>
          <a:prstGeom prst="rect">
            <a:avLst/>
          </a:prstGeom>
        </p:spPr>
      </p:pic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C5B6249B-2D1B-48FE-BBEF-E03919D7A6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50825 w 9144000"/>
              <a:gd name="connsiteY0" fmla="*/ 260350 h 6858000"/>
              <a:gd name="connsiteX1" fmla="*/ 250825 w 9144000"/>
              <a:gd name="connsiteY1" fmla="*/ 6597650 h 6858000"/>
              <a:gd name="connsiteX2" fmla="*/ 8893175 w 9144000"/>
              <a:gd name="connsiteY2" fmla="*/ 6597650 h 6858000"/>
              <a:gd name="connsiteX3" fmla="*/ 8893175 w 9144000"/>
              <a:gd name="connsiteY3" fmla="*/ 260350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250825" y="260350"/>
                </a:moveTo>
                <a:lnTo>
                  <a:pt x="250825" y="6597650"/>
                </a:lnTo>
                <a:lnTo>
                  <a:pt x="8893175" y="6597650"/>
                </a:lnTo>
                <a:lnTo>
                  <a:pt x="8893175" y="26035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DF4F123-BB40-4D65-A7CA-39AE27BBF7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8" y="4765796"/>
            <a:ext cx="3311997" cy="1064299"/>
          </a:xfrm>
          <a:prstGeom prst="rect">
            <a:avLst/>
          </a:prstGeom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0F771C7C-F821-47E3-BCCF-3ABF8D13653B}"/>
              </a:ext>
            </a:extLst>
          </p:cNvPr>
          <p:cNvSpPr/>
          <p:nvPr userDrawn="1"/>
        </p:nvSpPr>
        <p:spPr>
          <a:xfrm>
            <a:off x="250577" y="260350"/>
            <a:ext cx="8644765" cy="3415723"/>
          </a:xfrm>
          <a:custGeom>
            <a:avLst/>
            <a:gdLst>
              <a:gd name="connsiteX0" fmla="*/ 0 w 8642350"/>
              <a:gd name="connsiteY0" fmla="*/ 0 h 6337300"/>
              <a:gd name="connsiteX1" fmla="*/ 8642350 w 8642350"/>
              <a:gd name="connsiteY1" fmla="*/ 0 h 6337300"/>
              <a:gd name="connsiteX2" fmla="*/ 8642350 w 8642350"/>
              <a:gd name="connsiteY2" fmla="*/ 1659490 h 6337300"/>
              <a:gd name="connsiteX3" fmla="*/ 5938510 w 8642350"/>
              <a:gd name="connsiteY3" fmla="*/ 6337300 h 6337300"/>
              <a:gd name="connsiteX4" fmla="*/ 0 w 8642350"/>
              <a:gd name="connsiteY4" fmla="*/ 6337300 h 6337300"/>
              <a:gd name="connsiteX0" fmla="*/ 0 w 8644765"/>
              <a:gd name="connsiteY0" fmla="*/ 0 h 67320999"/>
              <a:gd name="connsiteX1" fmla="*/ 8642350 w 8644765"/>
              <a:gd name="connsiteY1" fmla="*/ 0 h 67320999"/>
              <a:gd name="connsiteX2" fmla="*/ 8642350 w 8644765"/>
              <a:gd name="connsiteY2" fmla="*/ 1659490 h 67320999"/>
              <a:gd name="connsiteX3" fmla="*/ 8644765 w 8644765"/>
              <a:gd name="connsiteY3" fmla="*/ 67320999 h 67320999"/>
              <a:gd name="connsiteX4" fmla="*/ 0 w 8644765"/>
              <a:gd name="connsiteY4" fmla="*/ 6337300 h 67320999"/>
              <a:gd name="connsiteX5" fmla="*/ 0 w 8644765"/>
              <a:gd name="connsiteY5" fmla="*/ 0 h 6732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4765" h="67320999">
                <a:moveTo>
                  <a:pt x="0" y="0"/>
                </a:moveTo>
                <a:lnTo>
                  <a:pt x="8642350" y="0"/>
                </a:lnTo>
                <a:lnTo>
                  <a:pt x="8642350" y="1659490"/>
                </a:lnTo>
                <a:lnTo>
                  <a:pt x="8644765" y="67320999"/>
                </a:lnTo>
                <a:lnTo>
                  <a:pt x="0" y="63373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255D814-8933-D240-AD18-BA7875234E90}"/>
              </a:ext>
            </a:extLst>
          </p:cNvPr>
          <p:cNvSpPr txBox="1"/>
          <p:nvPr userDrawn="1"/>
        </p:nvSpPr>
        <p:spPr>
          <a:xfrm>
            <a:off x="555795" y="5875139"/>
            <a:ext cx="574439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400" b="1" dirty="0">
                <a:solidFill>
                  <a:srgbClr val="F582B9"/>
                </a:solidFill>
              </a:rPr>
              <a:t>/ </a:t>
            </a:r>
            <a:r>
              <a:rPr lang="de-CH" sz="1400" b="1" dirty="0">
                <a:solidFill>
                  <a:prstClr val="black"/>
                </a:solidFill>
              </a:rPr>
              <a:t>Alzheimer Zug  </a:t>
            </a:r>
            <a:r>
              <a:rPr lang="de-CH" sz="1200" dirty="0">
                <a:solidFill>
                  <a:prstClr val="black"/>
                </a:solidFill>
              </a:rPr>
              <a:t>•</a:t>
            </a:r>
            <a:r>
              <a:rPr lang="de-CH" sz="1600" dirty="0">
                <a:solidFill>
                  <a:prstClr val="black"/>
                </a:solidFill>
              </a:rPr>
              <a:t>  </a:t>
            </a:r>
            <a:r>
              <a:rPr lang="de-CH" sz="1400" dirty="0">
                <a:solidFill>
                  <a:prstClr val="black"/>
                </a:solidFill>
              </a:rPr>
              <a:t>Gotthardstrasse 30  </a:t>
            </a:r>
            <a:r>
              <a:rPr lang="de-CH" sz="1200" dirty="0">
                <a:solidFill>
                  <a:prstClr val="black"/>
                </a:solidFill>
              </a:rPr>
              <a:t>•</a:t>
            </a:r>
            <a:r>
              <a:rPr lang="de-CH" sz="1600" dirty="0">
                <a:solidFill>
                  <a:prstClr val="black"/>
                </a:solidFill>
              </a:rPr>
              <a:t>  </a:t>
            </a:r>
            <a:r>
              <a:rPr lang="de-CH" sz="1400" dirty="0">
                <a:solidFill>
                  <a:prstClr val="black"/>
                </a:solidFill>
              </a:rPr>
              <a:t>6300 Zug</a:t>
            </a:r>
          </a:p>
          <a:p>
            <a:r>
              <a:rPr lang="de-CH" sz="1400" dirty="0">
                <a:solidFill>
                  <a:prstClr val="black"/>
                </a:solidFill>
              </a:rPr>
              <a:t>   Tel. 041 760 05 60  </a:t>
            </a:r>
            <a:r>
              <a:rPr lang="de-CH" sz="1200" dirty="0">
                <a:solidFill>
                  <a:prstClr val="black"/>
                </a:solidFill>
              </a:rPr>
              <a:t>•</a:t>
            </a:r>
            <a:r>
              <a:rPr lang="de-CH" sz="1600" dirty="0">
                <a:solidFill>
                  <a:prstClr val="black"/>
                </a:solidFill>
              </a:rPr>
              <a:t>  </a:t>
            </a:r>
            <a:r>
              <a:rPr lang="de-CH" sz="1400" dirty="0" err="1">
                <a:solidFill>
                  <a:prstClr val="black"/>
                </a:solidFill>
              </a:rPr>
              <a:t>info.zug@alz.ch</a:t>
            </a:r>
            <a:r>
              <a:rPr lang="de-CH" sz="1400" dirty="0">
                <a:solidFill>
                  <a:prstClr val="black"/>
                </a:solidFill>
              </a:rPr>
              <a:t>  </a:t>
            </a:r>
            <a:r>
              <a:rPr lang="de-CH" sz="1200" dirty="0">
                <a:solidFill>
                  <a:prstClr val="black"/>
                </a:solidFill>
              </a:rPr>
              <a:t>•</a:t>
            </a:r>
            <a:r>
              <a:rPr lang="de-CH" sz="1400" dirty="0">
                <a:solidFill>
                  <a:prstClr val="black"/>
                </a:solidFill>
              </a:rPr>
              <a:t>  </a:t>
            </a:r>
            <a:r>
              <a:rPr lang="de-CH" sz="1400" dirty="0" err="1">
                <a:solidFill>
                  <a:prstClr val="black"/>
                </a:solidFill>
              </a:rPr>
              <a:t>alz.ch</a:t>
            </a:r>
            <a:r>
              <a:rPr lang="de-CH" sz="1400" dirty="0">
                <a:solidFill>
                  <a:prstClr val="black"/>
                </a:solidFill>
              </a:rPr>
              <a:t>/</a:t>
            </a:r>
            <a:r>
              <a:rPr lang="de-CH" sz="1400" dirty="0" err="1">
                <a:solidFill>
                  <a:prstClr val="black"/>
                </a:solidFill>
              </a:rPr>
              <a:t>zg</a:t>
            </a:r>
            <a:endParaRPr lang="de-CH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79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275F-B59F-42E6-80B7-4F22A0DA82BD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0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91CB-967C-4F1A-9F8B-95ED67DA0D9D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8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306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394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089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610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062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243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407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4142" y="6356351"/>
            <a:ext cx="3070908" cy="368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7271F35-40DE-44F7-BEF3-6B02B60BD274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720" y="6398622"/>
            <a:ext cx="1626559" cy="28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3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3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9750" y="365125"/>
            <a:ext cx="8064698" cy="12636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750" y="1801813"/>
            <a:ext cx="8064698" cy="4375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55978" y="6401811"/>
            <a:ext cx="1316422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0A260C-BECA-4960-998D-F299D3099100}" type="datetime1">
              <a:rPr lang="de-CH" smtClean="0">
                <a:solidFill>
                  <a:prstClr val="black"/>
                </a:solidFill>
              </a:rPr>
              <a:pPr/>
              <a:t>02.11.2023</a:t>
            </a:fld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39749" y="6401811"/>
            <a:ext cx="5615731" cy="1409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44408" y="6407999"/>
            <a:ext cx="359842" cy="1409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42AD375-037F-43D0-B059-5172DA06796A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 dirty="0">
              <a:solidFill>
                <a:prstClr val="black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AB4CFE5-E079-4F8B-9C09-2ED986D5366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63935"/>
            <a:ext cx="2735999" cy="87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9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61950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354013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82663" indent="-266700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713" indent="-273050" algn="l" defTabSz="91440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602">
          <p15:clr>
            <a:srgbClr val="F26B43"/>
          </p15:clr>
        </p15:guide>
        <p15:guide id="2" pos="5304">
          <p15:clr>
            <a:srgbClr val="F26B43"/>
          </p15:clr>
        </p15:guide>
        <p15:guide id="3" pos="2880">
          <p15:clr>
            <a:srgbClr val="F26B43"/>
          </p15:clr>
        </p15:guide>
        <p15:guide id="4" pos="340">
          <p15:clr>
            <a:srgbClr val="F26B43"/>
          </p15:clr>
        </p15:guide>
        <p15:guide id="5" pos="5420">
          <p15:clr>
            <a:srgbClr val="F26B43"/>
          </p15:clr>
        </p15:guide>
        <p15:guide id="6" orient="horz" pos="11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2376" y="1353064"/>
            <a:ext cx="5534471" cy="1797909"/>
          </a:xfrm>
        </p:spPr>
        <p:txBody>
          <a:bodyPr>
            <a:noAutofit/>
          </a:bodyPr>
          <a:lstStyle/>
          <a:p>
            <a:pPr algn="l"/>
            <a:r>
              <a:rPr lang="de-CH" sz="3200" b="1" dirty="0"/>
              <a:t>Herausforderung Demenz: Betreuende Angehörige zwischen Selbstfürsorge und der Sorge um die Anderen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7519" y="3564926"/>
            <a:ext cx="4044481" cy="179790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de-CH" b="1" dirty="0"/>
              <a:t>Volkshochschule Willisau</a:t>
            </a:r>
          </a:p>
          <a:p>
            <a:pPr algn="l">
              <a:spcBef>
                <a:spcPts val="0"/>
              </a:spcBef>
            </a:pPr>
            <a:r>
              <a:rPr lang="de-CH" b="1" dirty="0"/>
              <a:t>31. Oktober 2023</a:t>
            </a:r>
          </a:p>
          <a:p>
            <a:pPr algn="l">
              <a:spcBef>
                <a:spcPts val="0"/>
              </a:spcBef>
            </a:pPr>
            <a:endParaRPr lang="de-CH" b="1" dirty="0"/>
          </a:p>
          <a:p>
            <a:pPr algn="l">
              <a:spcBef>
                <a:spcPts val="0"/>
              </a:spcBef>
            </a:pPr>
            <a:r>
              <a:rPr lang="de-CH" b="1" dirty="0"/>
              <a:t>Gabriela Schuler-Kaiser</a:t>
            </a:r>
          </a:p>
          <a:p>
            <a:pPr algn="l">
              <a:spcBef>
                <a:spcPts val="0"/>
              </a:spcBef>
            </a:pPr>
            <a:r>
              <a:rPr lang="de-CH" b="1" dirty="0"/>
              <a:t>Psychologin </a:t>
            </a:r>
            <a:r>
              <a:rPr lang="de-CH" b="1" dirty="0" err="1"/>
              <a:t>MSc</a:t>
            </a:r>
            <a:r>
              <a:rPr lang="de-CH" b="1" dirty="0"/>
              <a:t> ZFH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22542" y="2069472"/>
            <a:ext cx="3962702" cy="262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6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266" y="1518557"/>
            <a:ext cx="8470734" cy="3820886"/>
          </a:xfrm>
        </p:spPr>
        <p:txBody>
          <a:bodyPr>
            <a:normAutofit/>
          </a:bodyPr>
          <a:lstStyle/>
          <a:p>
            <a:r>
              <a:rPr lang="de-CH" sz="4800" b="1" dirty="0"/>
              <a:t>«Betreuende Angehörige sind Expertinnen und Experten ihrer Situation!»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519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8" y="258365"/>
            <a:ext cx="8058151" cy="1507470"/>
          </a:xfrm>
        </p:spPr>
        <p:txBody>
          <a:bodyPr/>
          <a:lstStyle/>
          <a:p>
            <a:r>
              <a:rPr lang="de-CH" dirty="0"/>
              <a:t>Glaubenssätze in unseren Köpfen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697326"/>
            <a:ext cx="8058150" cy="3463348"/>
          </a:xfrm>
        </p:spPr>
        <p:txBody>
          <a:bodyPr>
            <a:normAutofit/>
          </a:bodyPr>
          <a:lstStyle/>
          <a:p>
            <a:r>
              <a:rPr lang="de-CH" dirty="0"/>
              <a:t>«Betreuung ist Familiensache.»</a:t>
            </a:r>
          </a:p>
          <a:p>
            <a:r>
              <a:rPr lang="de-CH" dirty="0"/>
              <a:t>«Bis dass der Tod euch scheidet»</a:t>
            </a:r>
          </a:p>
          <a:p>
            <a:r>
              <a:rPr lang="de-CH" dirty="0"/>
              <a:t>«In guten wie in schlechten Zeiten»</a:t>
            </a:r>
          </a:p>
          <a:p>
            <a:r>
              <a:rPr lang="de-CH" dirty="0"/>
              <a:t>«Heimeintritt ist Abschiebung.»</a:t>
            </a:r>
          </a:p>
          <a:p>
            <a:r>
              <a:rPr lang="de-CH" dirty="0"/>
              <a:t>«Selbstlosigkeit ist edel, Selbstfürsorge egoistisch.»</a:t>
            </a:r>
          </a:p>
          <a:p>
            <a:r>
              <a:rPr lang="de-CH" dirty="0"/>
              <a:t>«Geht nicht, gibt’s nicht!» (Leistungsorientierung)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73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266" y="1518557"/>
            <a:ext cx="8470734" cy="3820886"/>
          </a:xfrm>
        </p:spPr>
        <p:txBody>
          <a:bodyPr>
            <a:normAutofit/>
          </a:bodyPr>
          <a:lstStyle/>
          <a:p>
            <a:r>
              <a:rPr lang="de-CH" sz="4800" b="1" dirty="0"/>
              <a:t>«Die Begleitung eines demenzkranken Menschen ist nicht alleine bewältigbar!»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3353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289187"/>
            <a:ext cx="7886700" cy="1507470"/>
          </a:xfrm>
        </p:spPr>
        <p:txBody>
          <a:bodyPr/>
          <a:lstStyle/>
          <a:p>
            <a:r>
              <a:rPr lang="de-CH" dirty="0"/>
              <a:t>Hilfreiche private Unterstützung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796657"/>
            <a:ext cx="8090049" cy="3463348"/>
          </a:xfrm>
        </p:spPr>
        <p:txBody>
          <a:bodyPr>
            <a:normAutofit/>
          </a:bodyPr>
          <a:lstStyle/>
          <a:p>
            <a:r>
              <a:rPr lang="de-CH" dirty="0"/>
              <a:t>Verständnis und Respekt</a:t>
            </a:r>
          </a:p>
          <a:p>
            <a:r>
              <a:rPr lang="de-CH" dirty="0"/>
              <a:t>konkrete Angebote, z.B. Einladung zum Mittagessen</a:t>
            </a:r>
          </a:p>
          <a:p>
            <a:r>
              <a:rPr lang="de-CH" dirty="0"/>
              <a:t>Alltagsentlastung, z.B. entsorgen</a:t>
            </a:r>
          </a:p>
          <a:p>
            <a:r>
              <a:rPr lang="de-CH" dirty="0"/>
              <a:t>Angebot Betreuungsentlastung</a:t>
            </a:r>
          </a:p>
          <a:p>
            <a:r>
              <a:rPr lang="de-CH" dirty="0"/>
              <a:t>gemeinsam auf dem Weg bleiben</a:t>
            </a:r>
          </a:p>
          <a:p>
            <a:r>
              <a:rPr lang="de-CH" dirty="0"/>
              <a:t>teilhaben lassen, z.B. Einladung zum Familienfest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75770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6246" y="372112"/>
            <a:ext cx="7886700" cy="1507470"/>
          </a:xfrm>
        </p:spPr>
        <p:txBody>
          <a:bodyPr>
            <a:normAutofit/>
          </a:bodyPr>
          <a:lstStyle/>
          <a:p>
            <a:r>
              <a:rPr lang="de-CH" dirty="0"/>
              <a:t>Hilfreiche öffentliche Unter-stützung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6246" y="1889267"/>
            <a:ext cx="8237949" cy="4110251"/>
          </a:xfrm>
        </p:spPr>
        <p:txBody>
          <a:bodyPr>
            <a:normAutofit lnSpcReduction="10000"/>
          </a:bodyPr>
          <a:lstStyle/>
          <a:p>
            <a:r>
              <a:rPr lang="de-CH" dirty="0"/>
              <a:t>Hilflosenentschädigung, Ergänzungsleistungen, Betreuungsgutschriften (Ausgleichskasse), Begleitausweis ÖV (SBB)</a:t>
            </a:r>
          </a:p>
          <a:p>
            <a:r>
              <a:rPr lang="de-CH" dirty="0"/>
              <a:t>Entlastungsdienst SRK, Besuchsdienst pro </a:t>
            </a:r>
            <a:r>
              <a:rPr lang="de-CH" dirty="0" err="1"/>
              <a:t>Senectute</a:t>
            </a:r>
            <a:r>
              <a:rPr lang="de-CH" dirty="0"/>
              <a:t>, Tages-/Nachtstruktur, Ferienbett</a:t>
            </a:r>
          </a:p>
          <a:p>
            <a:r>
              <a:rPr lang="de-CH" dirty="0"/>
              <a:t>Alzheimer Luzern, Infostelle Demenz, Alzheimer-Telefon 058 058 80 00 (Alzheimer Schweiz), Angehörigengruppen, Café Trotzdem (Café </a:t>
            </a:r>
            <a:r>
              <a:rPr lang="de-CH" dirty="0" err="1"/>
              <a:t>Amrein</a:t>
            </a:r>
            <a:r>
              <a:rPr lang="de-CH" dirty="0"/>
              <a:t>)</a:t>
            </a:r>
          </a:p>
          <a:p>
            <a:r>
              <a:rPr lang="de-CH" dirty="0"/>
              <a:t>Spitex, Mahlzeitendienst, SRK Fahrdienst, Hausarzt, Psychologin, Seelsorger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4790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133109"/>
            <a:ext cx="7886700" cy="1507470"/>
          </a:xfrm>
        </p:spPr>
        <p:txBody>
          <a:bodyPr/>
          <a:lstStyle/>
          <a:p>
            <a:r>
              <a:rPr lang="de-CH" dirty="0"/>
              <a:t>Beitrag der Angehörigen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640579"/>
            <a:ext cx="8090049" cy="3463348"/>
          </a:xfrm>
        </p:spPr>
        <p:txBody>
          <a:bodyPr>
            <a:normAutofit/>
          </a:bodyPr>
          <a:lstStyle/>
          <a:p>
            <a:r>
              <a:rPr lang="de-CH" dirty="0"/>
              <a:t>versuchen, Hilfe anzunehmen (professionell und aus dem Umfeld)</a:t>
            </a:r>
          </a:p>
          <a:p>
            <a:r>
              <a:rPr lang="de-CH" dirty="0"/>
              <a:t>über die Erkrankung reden</a:t>
            </a:r>
          </a:p>
          <a:p>
            <a:r>
              <a:rPr lang="de-CH" dirty="0"/>
              <a:t>eigene Grenzen wahrnehmen</a:t>
            </a:r>
          </a:p>
          <a:p>
            <a:r>
              <a:rPr lang="de-CH" dirty="0"/>
              <a:t>Selbstfürsorge</a:t>
            </a:r>
          </a:p>
          <a:p>
            <a:r>
              <a:rPr lang="de-CH" dirty="0"/>
              <a:t>Austausch mit anderen betreuenden Angehörigen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9509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t>2</a:t>
            </a:fld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91" y="866812"/>
            <a:ext cx="7654810" cy="495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1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33109"/>
            <a:ext cx="7886700" cy="1325563"/>
          </a:xfrm>
        </p:spPr>
        <p:txBody>
          <a:bodyPr/>
          <a:lstStyle/>
          <a:p>
            <a:r>
              <a:rPr lang="de-CH" dirty="0"/>
              <a:t>Fakten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458672"/>
            <a:ext cx="8207125" cy="4486274"/>
          </a:xfrm>
        </p:spPr>
        <p:txBody>
          <a:bodyPr>
            <a:normAutofit fontScale="77500" lnSpcReduction="20000"/>
          </a:bodyPr>
          <a:lstStyle/>
          <a:p>
            <a:r>
              <a:rPr lang="de-CH" sz="3300" dirty="0"/>
              <a:t>über 100 verschiedene Demenzformen, Alzheimer häufigste</a:t>
            </a:r>
          </a:p>
          <a:p>
            <a:r>
              <a:rPr lang="de-CH" sz="3300" dirty="0"/>
              <a:t>ca. 153’000 demenzerkrankte Menschen in der Schweiz, Kanton Luzern ca. 7’000</a:t>
            </a:r>
          </a:p>
          <a:p>
            <a:r>
              <a:rPr lang="de-CH" sz="3300" dirty="0"/>
              <a:t>pro demenzerkrankten Menschen 1-3 mitbetroffene Angehörige</a:t>
            </a:r>
          </a:p>
          <a:p>
            <a:r>
              <a:rPr lang="de-CH" sz="3300" dirty="0"/>
              <a:t>Demenz: Krankheit der Angehörigen, oft fehlende Krankheitseinsicht bei Betroffenen</a:t>
            </a:r>
          </a:p>
          <a:p>
            <a:r>
              <a:rPr lang="de-CH" sz="3300" dirty="0"/>
              <a:t>Kosten: 11,8 Mrd., 5,5 Mrd. (47%) Anteil betreuender Angehöriger</a:t>
            </a:r>
          </a:p>
          <a:p>
            <a:r>
              <a:rPr lang="de-CH" sz="3300" dirty="0"/>
              <a:t>Betreuungsaufwand -60 Std. pro Woche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sz="2000" dirty="0"/>
              <a:t>(Alzheimer Schweiz, 2012 und 2017)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132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85738"/>
            <a:ext cx="7886700" cy="1325563"/>
          </a:xfrm>
        </p:spPr>
        <p:txBody>
          <a:bodyPr/>
          <a:lstStyle/>
          <a:p>
            <a:r>
              <a:rPr lang="de-CH" dirty="0"/>
              <a:t>Betreuende Angehörige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608496"/>
            <a:ext cx="8207125" cy="4486274"/>
          </a:xfrm>
        </p:spPr>
        <p:txBody>
          <a:bodyPr>
            <a:normAutofit/>
          </a:bodyPr>
          <a:lstStyle/>
          <a:p>
            <a:r>
              <a:rPr lang="de-CH" dirty="0"/>
              <a:t>Partner und Partnerinnen</a:t>
            </a:r>
          </a:p>
          <a:p>
            <a:r>
              <a:rPr lang="de-CH" dirty="0"/>
              <a:t>erwachsene Kinder</a:t>
            </a:r>
          </a:p>
          <a:p>
            <a:r>
              <a:rPr lang="de-CH" dirty="0"/>
              <a:t>Jugendliche und Kinder (jungbetroffene Eltern)</a:t>
            </a:r>
          </a:p>
          <a:p>
            <a:r>
              <a:rPr lang="de-CH" dirty="0"/>
              <a:t>andere nahestehende Verwandte: Geschwister, </a:t>
            </a:r>
            <a:r>
              <a:rPr lang="de-CH" dirty="0" err="1"/>
              <a:t>Cousinnen</a:t>
            </a:r>
            <a:r>
              <a:rPr lang="de-CH" dirty="0"/>
              <a:t> und Cousins</a:t>
            </a:r>
          </a:p>
          <a:p>
            <a:r>
              <a:rPr lang="de-CH" dirty="0"/>
              <a:t>Freunde und Freundinnen</a:t>
            </a:r>
          </a:p>
          <a:p>
            <a:r>
              <a:rPr lang="de-CH" dirty="0"/>
              <a:t>Nachbarn und Nachbarinnen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887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1398" y="320010"/>
            <a:ext cx="7886700" cy="1507470"/>
          </a:xfrm>
        </p:spPr>
        <p:txBody>
          <a:bodyPr/>
          <a:lstStyle/>
          <a:p>
            <a:r>
              <a:rPr lang="de-CH" dirty="0"/>
              <a:t>Demenzspezifische Heraus-forderungen für Angehörige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1398" y="2065433"/>
            <a:ext cx="7046147" cy="4052964"/>
          </a:xfrm>
        </p:spPr>
        <p:txBody>
          <a:bodyPr>
            <a:normAutofit/>
          </a:bodyPr>
          <a:lstStyle/>
          <a:p>
            <a:r>
              <a:rPr lang="de-CH" dirty="0"/>
              <a:t>fehlende Krankheitseinsicht, Widerstand</a:t>
            </a:r>
          </a:p>
          <a:p>
            <a:r>
              <a:rPr lang="de-CH" dirty="0"/>
              <a:t>uneindeutiger Verlust (</a:t>
            </a:r>
            <a:r>
              <a:rPr lang="de-CH" dirty="0" err="1"/>
              <a:t>ambiguous</a:t>
            </a:r>
            <a:r>
              <a:rPr lang="de-CH" dirty="0"/>
              <a:t> </a:t>
            </a:r>
            <a:r>
              <a:rPr lang="de-CH" dirty="0" err="1"/>
              <a:t>loss</a:t>
            </a:r>
            <a:r>
              <a:rPr lang="de-CH" dirty="0"/>
              <a:t>)</a:t>
            </a:r>
          </a:p>
          <a:p>
            <a:r>
              <a:rPr lang="de-CH" dirty="0"/>
              <a:t>Demenzsymptome </a:t>
            </a:r>
          </a:p>
          <a:p>
            <a:r>
              <a:rPr lang="de-CH" dirty="0"/>
              <a:t>keine gemeinsamen Entscheidungen</a:t>
            </a:r>
          </a:p>
          <a:p>
            <a:r>
              <a:rPr lang="de-CH" dirty="0"/>
              <a:t>Unberechenbarkeit der Situation und Zukunft</a:t>
            </a:r>
          </a:p>
          <a:p>
            <a:r>
              <a:rPr lang="de-CH" dirty="0"/>
              <a:t>ständig verfügbar sein müssen</a:t>
            </a:r>
          </a:p>
          <a:p>
            <a:r>
              <a:rPr lang="de-CH" dirty="0"/>
              <a:t>für zwei denken müssen</a:t>
            </a:r>
          </a:p>
          <a:p>
            <a:r>
              <a:rPr lang="de-CH" dirty="0"/>
              <a:t>Folge: Rückzug, Isolation, Vereinsamung 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00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8" y="243578"/>
            <a:ext cx="8146074" cy="1507470"/>
          </a:xfrm>
        </p:spPr>
        <p:txBody>
          <a:bodyPr/>
          <a:lstStyle/>
          <a:p>
            <a:r>
              <a:rPr lang="de-CH" dirty="0"/>
              <a:t>Befindlichkeit der Angehörigen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8" y="1751048"/>
            <a:ext cx="8286751" cy="3728735"/>
          </a:xfrm>
        </p:spPr>
        <p:txBody>
          <a:bodyPr>
            <a:normAutofit lnSpcReduction="10000"/>
          </a:bodyPr>
          <a:lstStyle/>
          <a:p>
            <a:r>
              <a:rPr lang="de-CH" dirty="0"/>
              <a:t>hilflos und verunsichert</a:t>
            </a:r>
          </a:p>
          <a:p>
            <a:r>
              <a:rPr lang="de-CH" dirty="0"/>
              <a:t>überlastet und erschöpft</a:t>
            </a:r>
          </a:p>
          <a:p>
            <a:r>
              <a:rPr lang="de-CH" dirty="0"/>
              <a:t>alleine und einsam</a:t>
            </a:r>
          </a:p>
          <a:p>
            <a:r>
              <a:rPr lang="de-CH" dirty="0"/>
              <a:t>Zukunftsängste</a:t>
            </a:r>
          </a:p>
          <a:p>
            <a:r>
              <a:rPr lang="de-CH" dirty="0"/>
              <a:t>verwirrt </a:t>
            </a:r>
          </a:p>
          <a:p>
            <a:r>
              <a:rPr lang="de-CH" dirty="0"/>
              <a:t>dankbar für die gesunde, gemeinsame Zeit</a:t>
            </a:r>
          </a:p>
          <a:p>
            <a:r>
              <a:rPr lang="de-CH" dirty="0"/>
              <a:t>dankbar für das Gute im eigenen Leben</a:t>
            </a:r>
          </a:p>
          <a:p>
            <a:r>
              <a:rPr lang="de-CH" dirty="0"/>
              <a:t>überrascht über die eigene Stärke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273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8" y="371381"/>
            <a:ext cx="8146074" cy="1507470"/>
          </a:xfrm>
        </p:spPr>
        <p:txBody>
          <a:bodyPr/>
          <a:lstStyle/>
          <a:p>
            <a:r>
              <a:rPr lang="de-CH" dirty="0"/>
              <a:t>Aussagen von betreuenden Angehörigen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8" y="2032963"/>
            <a:ext cx="8286751" cy="3728735"/>
          </a:xfrm>
        </p:spPr>
        <p:txBody>
          <a:bodyPr>
            <a:normAutofit lnSpcReduction="10000"/>
          </a:bodyPr>
          <a:lstStyle/>
          <a:p>
            <a:r>
              <a:rPr lang="de-CH" dirty="0"/>
              <a:t>«Ich bin seine Gesellschafterin, Therapeutin, Pflegerin...»</a:t>
            </a:r>
          </a:p>
          <a:p>
            <a:r>
              <a:rPr lang="de-CH" dirty="0"/>
              <a:t>«Es ist ein ständiges Auf und Ab.»</a:t>
            </a:r>
          </a:p>
          <a:p>
            <a:r>
              <a:rPr lang="de-CH" dirty="0"/>
              <a:t>«Ich weiss nie, was als nächstes passiert.»</a:t>
            </a:r>
          </a:p>
          <a:p>
            <a:r>
              <a:rPr lang="de-CH" dirty="0"/>
              <a:t>«Ich bin zu zweit allein.» </a:t>
            </a:r>
          </a:p>
          <a:p>
            <a:r>
              <a:rPr lang="de-CH" dirty="0"/>
              <a:t>«Eigentlich habe ich immer ein schlechtes Gewissen.»</a:t>
            </a:r>
          </a:p>
          <a:p>
            <a:r>
              <a:rPr lang="de-CH" dirty="0"/>
              <a:t>«Es fällt mir schwer, über meinen Vater zu entscheiden.»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89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8" y="350833"/>
            <a:ext cx="8146074" cy="1507470"/>
          </a:xfrm>
        </p:spPr>
        <p:txBody>
          <a:bodyPr/>
          <a:lstStyle/>
          <a:p>
            <a:r>
              <a:rPr lang="de-CH" dirty="0"/>
              <a:t>Aussagen von betreuenden Angehörigen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8" y="2036390"/>
            <a:ext cx="8286751" cy="4015946"/>
          </a:xfrm>
        </p:spPr>
        <p:txBody>
          <a:bodyPr>
            <a:normAutofit/>
          </a:bodyPr>
          <a:lstStyle/>
          <a:p>
            <a:r>
              <a:rPr lang="de-CH" dirty="0"/>
              <a:t>«Es tut weh, wenn andere uns bemitleiden.»</a:t>
            </a:r>
          </a:p>
          <a:p>
            <a:r>
              <a:rPr lang="de-CH" dirty="0"/>
              <a:t>«Mir darf nichts passieren.» </a:t>
            </a:r>
          </a:p>
          <a:p>
            <a:r>
              <a:rPr lang="de-CH" dirty="0"/>
              <a:t>«Am schlimmsten sind Ratschläge von Menschen, die keine Ahnung von Demenz haben.»</a:t>
            </a:r>
          </a:p>
          <a:p>
            <a:r>
              <a:rPr lang="de-CH" dirty="0"/>
              <a:t>«…und niemand fragt, wie es </a:t>
            </a:r>
            <a:r>
              <a:rPr lang="de-CH" b="1" dirty="0"/>
              <a:t>mir</a:t>
            </a:r>
            <a:r>
              <a:rPr lang="de-CH" dirty="0"/>
              <a:t> geht.»</a:t>
            </a:r>
          </a:p>
          <a:p>
            <a:r>
              <a:rPr lang="de-CH" dirty="0"/>
              <a:t>«Man gibt alles und verliert alles.»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023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8" y="210543"/>
            <a:ext cx="8146074" cy="1507470"/>
          </a:xfrm>
        </p:spPr>
        <p:txBody>
          <a:bodyPr/>
          <a:lstStyle/>
          <a:p>
            <a:r>
              <a:rPr lang="de-CH" dirty="0"/>
              <a:t>Aussagen von betreuenden Angehörigen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8" y="1913222"/>
            <a:ext cx="8286751" cy="4015946"/>
          </a:xfrm>
        </p:spPr>
        <p:txBody>
          <a:bodyPr>
            <a:normAutofit fontScale="92500" lnSpcReduction="10000"/>
          </a:bodyPr>
          <a:lstStyle/>
          <a:p>
            <a:r>
              <a:rPr lang="de-CH" dirty="0"/>
              <a:t>«Ich bin dankbar für all unsere gemeinsamen Erinnerungen.» </a:t>
            </a:r>
          </a:p>
          <a:p>
            <a:r>
              <a:rPr lang="de-CH" dirty="0"/>
              <a:t>«Seit mein Vater demenzkrank ist, darf ich ihn umarmen.»</a:t>
            </a:r>
          </a:p>
          <a:p>
            <a:r>
              <a:rPr lang="de-CH" dirty="0"/>
              <a:t>«Ich entwickle eine Gelassenheit, die ich von mir so nie erwartet hätte.»</a:t>
            </a:r>
          </a:p>
          <a:p>
            <a:r>
              <a:rPr lang="de-CH" dirty="0"/>
              <a:t>«Es ist eine Emotionalität zwischen uns, die früher nicht möglich war.» </a:t>
            </a:r>
          </a:p>
          <a:p>
            <a:r>
              <a:rPr lang="de-CH" dirty="0"/>
              <a:t>«Ich lerne viel über mich selber.»</a:t>
            </a:r>
          </a:p>
          <a:p>
            <a:r>
              <a:rPr lang="de-CH" dirty="0"/>
              <a:t>«Neben all dem Anstrengenden gibt es auch sehr berührende Momente.»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1F35-40DE-44F7-BEF3-6B02B60BD274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7696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chemeClr val="accent5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Alzheimer PPT">
      <a:dk1>
        <a:sysClr val="windowText" lastClr="000000"/>
      </a:dk1>
      <a:lt1>
        <a:sysClr val="window" lastClr="FFFFFF"/>
      </a:lt1>
      <a:dk2>
        <a:srgbClr val="434867"/>
      </a:dk2>
      <a:lt2>
        <a:srgbClr val="F2F2F2"/>
      </a:lt2>
      <a:accent1>
        <a:srgbClr val="F582B9"/>
      </a:accent1>
      <a:accent2>
        <a:srgbClr val="E95A96"/>
      </a:accent2>
      <a:accent3>
        <a:srgbClr val="AACDE6"/>
      </a:accent3>
      <a:accent4>
        <a:srgbClr val="A3C795"/>
      </a:accent4>
      <a:accent5>
        <a:srgbClr val="E6B16A"/>
      </a:accent5>
      <a:accent6>
        <a:srgbClr val="CE615E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8" id="{3D00A161-0DB8-2145-9CE7-09DF8EE9B56A}" vid="{62BA8E6D-EA55-1D47-A654-146768EC52D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609</Words>
  <Application>Microsoft Office PowerPoint</Application>
  <PresentationFormat>Bildschirmpräsentation (4:3)</PresentationFormat>
  <Paragraphs>116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Office Theme</vt:lpstr>
      <vt:lpstr>Benutzerdefiniertes Design</vt:lpstr>
      <vt:lpstr>Herausforderung Demenz: Betreuende Angehörige zwischen Selbstfürsorge und der Sorge um die Anderen</vt:lpstr>
      <vt:lpstr>PowerPoint-Präsentation</vt:lpstr>
      <vt:lpstr>Fakten</vt:lpstr>
      <vt:lpstr>Betreuende Angehörige</vt:lpstr>
      <vt:lpstr>Demenzspezifische Heraus-forderungen für Angehörige</vt:lpstr>
      <vt:lpstr>Befindlichkeit der Angehörigen</vt:lpstr>
      <vt:lpstr>Aussagen von betreuenden Angehörigen</vt:lpstr>
      <vt:lpstr>Aussagen von betreuenden Angehörigen</vt:lpstr>
      <vt:lpstr>Aussagen von betreuenden Angehörigen</vt:lpstr>
      <vt:lpstr>«Betreuende Angehörige sind Expertinnen und Experten ihrer Situation!»</vt:lpstr>
      <vt:lpstr>Glaubenssätze in unseren Köpfen</vt:lpstr>
      <vt:lpstr>«Die Begleitung eines demenzkranken Menschen ist nicht alleine bewältigbar!»</vt:lpstr>
      <vt:lpstr>Hilfreiche private Unterstützung </vt:lpstr>
      <vt:lpstr>Hilfreiche öffentliche Unter-stützung</vt:lpstr>
      <vt:lpstr>Beitrag der Angehörigen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Gaby Schuler-Kaiser</dc:creator>
  <cp:lastModifiedBy>Cécile Bäni Aregger</cp:lastModifiedBy>
  <cp:revision>326</cp:revision>
  <cp:lastPrinted>2023-10-29T11:46:36Z</cp:lastPrinted>
  <dcterms:created xsi:type="dcterms:W3CDTF">2020-02-10T15:35:55Z</dcterms:created>
  <dcterms:modified xsi:type="dcterms:W3CDTF">2023-11-02T22:17:12Z</dcterms:modified>
</cp:coreProperties>
</file>